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5586AF-0E7E-1397-F08B-AEC6F7AF8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8C1286D-BB04-220E-3835-82D98AFEF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57B3A05-9888-E4EC-E5C0-7AB3E2936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4F01DF4-1E12-2CF8-8464-F398DA9F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F46C78-A198-27FA-2DE6-826A49A9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16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26E6C0-0481-A4CC-A0DC-CF8E0DED9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6B5C9EC-D3D2-4D4E-CBCE-2B996D773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1C6BE32-D612-A17F-20E8-50BB2181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37B75E-6B0D-5CA0-11B6-97D4F693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107A069-F006-A732-65D0-A6053B36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388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92133BC3-E30D-EB6B-59C6-AA77EF61F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48AD05D-AA2C-4126-1AEB-C6F9BA6B5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9E3C34D-47B4-8C28-29A9-F4E075B2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56216CE-ABD7-DDB6-10ED-DCE268FB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C567AC9-D259-6B1A-D88E-5823B1DE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867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B6FE72-FFE9-71AC-C0B5-9107DAD3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6983C5-5AFD-AAB5-8D82-422EE685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9CCFAB3-9AA6-FAE2-6B56-ABF4A06BE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06917D6-4A71-375A-0339-4FB4F235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C6A3359-75CB-0D8D-8380-7DCE995E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007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09AD03-4CFA-584D-4362-D29E398E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5246711-EB6F-B43A-DF31-6C9A4B64B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0B08C2F-8C1C-BD35-64D2-67E7CAEA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0D879AC-0AAD-9BCC-385D-3EF7EAA8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1DF8431-9789-1811-8383-445B4AA2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423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2E49DF-0707-20AD-F5B2-CD401EB2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06D238-793C-B3F0-5F98-42D00B6E0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8F70647-F416-770B-3762-C7EDB609B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BE62D08-492C-0B49-AB6F-055B8D27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6AFD665-24DE-2B18-70F6-80138EF3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2C3E5D6-36F4-ADB5-C3B9-CEB6085F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365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527581-93A8-F935-A8A7-4D6BB9E4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4478EBC-5E59-6FD4-6A01-E14F7D054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BCE0DF8-217B-89BC-9C7B-4C151E36A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6C7D4ED-F15F-2578-FC48-01EA6AB60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3222C24-26FB-EE52-D012-9934C5DDC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2D7BFF2F-2D8C-0E3F-CFC7-EC5BA2FB8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CDB50B7-AF24-E9DA-E83C-755D8BC6A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43D87CE-5C7E-B73E-C503-64BAEA86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079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C531A0-A843-2916-3A61-EDCE962A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8EA8A9B-67D2-06A7-30CA-DF07044B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9CAEEEB-3BFF-8F69-63D6-C2BA5024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7B3E4AF-AC8E-86AF-1DB8-064198EF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587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B2670F5-FEFD-E864-1ED6-9B14BC25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5351566-A891-FB18-CBB8-AE1DB46D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E1CD2A5-7B33-859A-5A09-2968D5E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210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3CFB2E-7F47-19DE-45BF-92E2CDD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B85234-AC48-EEE3-6B3B-E7CCDA39E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50E0507-3ECB-140F-D03F-8092A1DFB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B005C66-75E3-F911-3C46-C2E5693A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829958A-4718-F4FA-7F1B-EBA8460B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C1FEF7A-9161-85A8-DB46-C8DF871C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086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691892-1191-74BB-4EB9-E0703790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BEC264A-4041-7AA9-AF66-3C044437EB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E7A4CB4-A086-147F-5B37-92A128828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CBD9704-B67B-3611-6761-8E027D2A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DB79291-3BE3-CD61-23FF-CF5756CE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B99C7A6-813C-99B3-68FF-E25CEBA0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873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04AE187F-D7B6-4527-24FC-E925264A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1E35716-9B8B-FF79-C4D1-548FE87C8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C95C91D-099E-2631-F5FC-D29BFD994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B0E8B9-6B35-47C1-91BD-97895B252BAD}" type="datetimeFigureOut">
              <a:rPr lang="pl-PL" smtClean="0"/>
              <a:t>29.03.2025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6FF3297-99B4-4760-056F-04F40813B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D77087E-E78C-3C4B-F29A-25FA2AE03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14B3A-2556-44BF-969F-9BC9760280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420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az 5" descr="Obraz zawierający osoba, ubrania, trzymanie, światł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A94F925E-2D02-1AF2-E60A-B2B1442A73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E95AEEA-1DAC-7354-19BA-E488196AB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pl-PL" sz="6600">
                <a:solidFill>
                  <a:schemeClr val="bg1"/>
                </a:solidFill>
              </a:rPr>
              <a:t>Rynek Kryptowalut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C6A50FE-78CB-D970-594B-38232DFAF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WPROWADZENIE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4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tekst, Czcionka, logo, etykiet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ED8AC86A-6278-0485-302A-67665597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873" r="9090" b="1021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4168090-17DA-2E64-6584-693EECB4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pl-PL" sz="1700">
                <a:solidFill>
                  <a:schemeClr val="bg1"/>
                </a:solidFill>
              </a:rPr>
              <a:t>Jakub Danilkiewicz </a:t>
            </a:r>
          </a:p>
          <a:p>
            <a:r>
              <a:rPr lang="pl-PL" sz="1700">
                <a:solidFill>
                  <a:schemeClr val="bg1"/>
                </a:solidFill>
              </a:rPr>
              <a:t>Kornelia Cysewska </a:t>
            </a:r>
          </a:p>
          <a:p>
            <a:r>
              <a:rPr lang="pl-PL" sz="1700">
                <a:solidFill>
                  <a:schemeClr val="bg1"/>
                </a:solidFill>
              </a:rPr>
              <a:t>Adrianna Czyżewska </a:t>
            </a:r>
          </a:p>
        </p:txBody>
      </p:sp>
    </p:spTree>
    <p:extLst>
      <p:ext uri="{BB962C8B-B14F-4D97-AF65-F5344CB8AC3E}">
        <p14:creationId xmlns:p14="http://schemas.microsoft.com/office/powerpoint/2010/main" val="410112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tekst, Telefon komórkowy, zrzut ekranu, gadżet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D8121731-7913-9E40-4115-ACB95AFDD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7" r="3419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B1B71F3-29AB-032E-3193-FE0CEDA0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/>
              <a:t>Czym są kryptowaluty?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E03F9E-883C-331F-A7BF-A0A974A36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pl-PL" sz="2000"/>
              <a:t>Wirtualne aktywa oparte o technologię Blockchain</a:t>
            </a:r>
          </a:p>
          <a:p>
            <a:r>
              <a:rPr lang="pl-PL" sz="2000"/>
              <a:t>Alternatywa dla tradycyjnego systemu finansowego </a:t>
            </a:r>
          </a:p>
          <a:p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171333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tekst, computer, moneta, komputer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9FE59982-F9EB-ADF8-BAAA-7ED017B6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" b="-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480AD0E-4B8E-237C-923F-E5133B1E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Czym jest Bitcoin?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1DCD3E6-3F42-9011-7740-AE5AC211D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To pierwsza waluta wirtualna powstała w 2009r.</a:t>
            </a:r>
          </a:p>
          <a:p>
            <a:r>
              <a:rPr lang="pl-PL">
                <a:solidFill>
                  <a:srgbClr val="FFFFFF"/>
                </a:solidFill>
              </a:rPr>
              <a:t>Działa niezależnie od banków i rządów, polegając na oprogramowaniu peer-to-peer i kryptografii</a:t>
            </a:r>
          </a:p>
          <a:p>
            <a:r>
              <a:rPr lang="pl-PL">
                <a:solidFill>
                  <a:srgbClr val="FFFFFF"/>
                </a:solidFill>
              </a:rPr>
              <a:t>Działa dzięki mocy obliczeniowej dostarczonej przez użytkowników sieci, wynagradzanych za to samym Bitcoinem </a:t>
            </a:r>
          </a:p>
          <a:p>
            <a:r>
              <a:rPr lang="pl-PL">
                <a:solidFill>
                  <a:srgbClr val="FFFFFF"/>
                </a:solidFill>
              </a:rPr>
              <a:t>Ma określoną matematycznie podaż zmniejszającą się co 4 lata podczas halvingu, kiedy to inflacja spada o 50%</a:t>
            </a:r>
          </a:p>
        </p:txBody>
      </p:sp>
    </p:spTree>
    <p:extLst>
      <p:ext uri="{BB962C8B-B14F-4D97-AF65-F5344CB8AC3E}">
        <p14:creationId xmlns:p14="http://schemas.microsoft.com/office/powerpoint/2010/main" val="122444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C5BF1E-7B00-2E38-5837-01EAD50A5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r="9089" b="2098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9BE02A7-5490-7533-4F8C-B32949836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l-PL" sz="4800" dirty="0">
                <a:solidFill>
                  <a:schemeClr val="bg1"/>
                </a:solidFill>
              </a:rPr>
              <a:t>Podstawy </a:t>
            </a:r>
            <a:br>
              <a:rPr lang="pl-PL" sz="4800" dirty="0">
                <a:solidFill>
                  <a:schemeClr val="bg1"/>
                </a:solidFill>
              </a:rPr>
            </a:br>
            <a:r>
              <a:rPr lang="pl-PL" sz="4800" dirty="0">
                <a:solidFill>
                  <a:schemeClr val="bg1"/>
                </a:solidFill>
              </a:rPr>
              <a:t>użytkowania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64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cylinder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65A0EA1-6C1F-8105-1B05-951F83EAB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4" r="568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02BD3C-50CE-D043-F4AC-50B215734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/>
              <a:t>Giełda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A49EFE1-A797-8AF9-DECD-BFF1619E6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pl-PL" sz="1900"/>
              <a:t>Giełdy dzielą się na zcentralizowane i zdecentralizowane</a:t>
            </a:r>
          </a:p>
          <a:p>
            <a:r>
              <a:rPr lang="pl-PL" sz="1900"/>
              <a:t>Obecnie są najprostsza w dostępie platforma do kupna, sprzedaży i przechowywania kryptowalut</a:t>
            </a:r>
          </a:p>
          <a:p>
            <a:r>
              <a:rPr lang="pl-PL" sz="1900"/>
              <a:t>Przykłady największych giełd: </a:t>
            </a:r>
          </a:p>
          <a:p>
            <a:pPr marL="514350" indent="-514350">
              <a:buFont typeface="+mj-lt"/>
              <a:buAutoNum type="alphaLcParenR"/>
            </a:pPr>
            <a:r>
              <a:rPr lang="pl-PL" sz="1900"/>
              <a:t>Zcentralizowane- Binance, ByBit, Coinbase, </a:t>
            </a:r>
          </a:p>
          <a:p>
            <a:pPr marL="514350" indent="-514350">
              <a:buFont typeface="+mj-lt"/>
              <a:buAutoNum type="alphaLcParenR"/>
            </a:pPr>
            <a:r>
              <a:rPr lang="pl-PL" sz="1900"/>
              <a:t>Zdecentralizowane- Uniswap, Stabble</a:t>
            </a:r>
          </a:p>
          <a:p>
            <a:endParaRPr lang="pl-PL" sz="1900"/>
          </a:p>
        </p:txBody>
      </p:sp>
    </p:spTree>
    <p:extLst>
      <p:ext uri="{BB962C8B-B14F-4D97-AF65-F5344CB8AC3E}">
        <p14:creationId xmlns:p14="http://schemas.microsoft.com/office/powerpoint/2010/main" val="694804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tekst, moneta, pieniądze, Obchodzenie się z pieniędzmi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27928CF-3F72-1F6C-7595-44481BD5E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CD855B4-8EC4-169F-B6FA-A47E67A37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/>
              <a:t>Portfele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1E89AD1-1F24-471E-4BE3-C94260E5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pl-PL" sz="2000"/>
              <a:t>Portfele prywatne umożliwiają bezpieczne przechowywanie kryptowalut</a:t>
            </a:r>
          </a:p>
          <a:p>
            <a:r>
              <a:rPr lang="pl-PL" sz="2000"/>
              <a:t>Rodzaje: portfele fizyczne, desktopowe, hotwallet, coldwallet</a:t>
            </a:r>
          </a:p>
          <a:p>
            <a:r>
              <a:rPr lang="pl-PL" sz="2000"/>
              <a:t>Do protfeli dostęp jest umożliwiony tylko za pomocą kluczy prywatnych- </a:t>
            </a:r>
            <a:r>
              <a:rPr lang="pl-PL" sz="2000">
                <a:latin typeface="Roboto" panose="02000000000000000000" pitchFamily="2" charset="0"/>
              </a:rPr>
              <a:t>n</a:t>
            </a:r>
            <a:r>
              <a:rPr lang="pl-PL" sz="2000" b="0" i="0">
                <a:effectLst/>
                <a:latin typeface="Roboto" panose="02000000000000000000" pitchFamily="2" charset="0"/>
              </a:rPr>
              <a:t>ajczęściej przybierają one formę frazy seed, które składają się z 12 lub 24 losowych słów.</a:t>
            </a:r>
            <a:endParaRPr lang="pl-PL" sz="2000"/>
          </a:p>
          <a:p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251920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 descr="Obraz zawierający tekst, zrzut ekranu, sztu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EA668E51-906C-DEAF-726F-1075C2438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9" r="1" b="16333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7E738FCF-1E99-8F84-E25B-DD1A4918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Transakcje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89A18F-6880-8B68-EEC5-9689142C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pl-PL" sz="1500" dirty="0">
                <a:solidFill>
                  <a:schemeClr val="bg1"/>
                </a:solidFill>
              </a:rPr>
              <a:t>Każdy użytkownik sieci ma nadany swój własny adres np. </a:t>
            </a:r>
            <a:r>
              <a:rPr lang="pl-PL" sz="1500" b="0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1Lbcfr7sAHTD9Cg[…]3HTMTkV8LK4Zn</a:t>
            </a:r>
            <a:r>
              <a:rPr lang="pl-PL" sz="1500" i="1" dirty="0">
                <a:solidFill>
                  <a:schemeClr val="bg1"/>
                </a:solidFill>
                <a:latin typeface="Roboto" panose="02000000000000000000" pitchFamily="2" charset="0"/>
              </a:rPr>
              <a:t>[…]</a:t>
            </a:r>
            <a:endParaRPr lang="pl-PL" sz="1500" b="0" i="1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r>
              <a:rPr lang="pl-PL" sz="1500" dirty="0">
                <a:solidFill>
                  <a:schemeClr val="bg1"/>
                </a:solidFill>
              </a:rPr>
              <a:t>Jest to transfer środków pomiędzy adresami</a:t>
            </a:r>
          </a:p>
          <a:p>
            <a:r>
              <a:rPr lang="pl-PL" sz="1500" dirty="0">
                <a:solidFill>
                  <a:schemeClr val="bg1"/>
                </a:solidFill>
              </a:rPr>
              <a:t>Transakcja aby doszła do skutku musi mieć odpowiednią moc obliczeniową aby została potwierdzona i zrealizowana, moc tę dostarczają użytkownicy sieci, którzy są wynagradzani otrzymywaniem opłaty transakcyjnej uiszczonej przez osobę zlecającą transakcję</a:t>
            </a:r>
          </a:p>
          <a:p>
            <a:endParaRPr lang="pl-PL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135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tekst, w pomieszczeniu, monitor komputerowy, komputer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995A7A09-D6F3-D47B-5FC4-9A66C378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0" r="1081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139C35-EC35-FF60-ACC9-825B5C46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/>
              <a:t>Zagrożenia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1DA979F-4510-BA2C-81EA-98A279756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pl-PL" sz="2000"/>
              <a:t>Ataki hakerskie na giełdy</a:t>
            </a:r>
          </a:p>
          <a:p>
            <a:r>
              <a:rPr lang="pl-PL" sz="2000"/>
              <a:t>Pump and Dump’y</a:t>
            </a:r>
          </a:p>
          <a:p>
            <a:r>
              <a:rPr lang="pl-PL" sz="2000"/>
              <a:t>Ataki phishingowe na portfele</a:t>
            </a:r>
          </a:p>
          <a:p>
            <a:r>
              <a:rPr lang="pl-PL" sz="2000"/>
              <a:t>Duża zmienność na rynku </a:t>
            </a:r>
          </a:p>
          <a:p>
            <a:r>
              <a:rPr lang="pl-PL" sz="2000"/>
              <a:t>Oszustwa </a:t>
            </a:r>
          </a:p>
          <a:p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267680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6543F8-98FC-270C-0905-702F91173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pl-PL" sz="3800">
                <a:solidFill>
                  <a:schemeClr val="bg1"/>
                </a:solidFill>
              </a:rPr>
              <a:t>Regulacje prawne</a:t>
            </a:r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A2DB9A1F-E4F9-E33C-77ED-EFCAA7E4B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pl-PL" sz="1600">
                <a:solidFill>
                  <a:schemeClr val="bg1"/>
                </a:solidFill>
              </a:rPr>
              <a:t>Travel Rule wprowadza obowiązek identyfikacji transakcji powyżej 1000 EUR. Każda taka transakcja musi zawierać dane identyfikacyjne zarówno nadawcy, jak i odbiorcy, co ogranicza anonimowość użytkowników. Działanie to ma na celu zapobieganie praniu pieniędzy i finansowaniu terroryzmu, co zwiększa bezpieczeństwo legalnych transakcji.</a:t>
            </a:r>
          </a:p>
          <a:p>
            <a:r>
              <a:rPr lang="pl-PL" sz="1600">
                <a:solidFill>
                  <a:schemeClr val="bg1"/>
                </a:solidFill>
              </a:rPr>
              <a:t>MiCA wprowadzena możliwość działania na rynku tylko licencjonowanym firmom. Dostawcy usług muszą spełniać określone wymogi kapitałowe i dostarczać użytkownikom przejrzyste informacje o oferowanych produktach, co powinno zmniejszyć ryzyko oszustw i niewypłacalności.</a:t>
            </a:r>
            <a:endParaRPr lang="en-US" sz="1600" b="1">
              <a:solidFill>
                <a:schemeClr val="bg1"/>
              </a:solidFill>
            </a:endParaRPr>
          </a:p>
        </p:txBody>
      </p:sp>
      <p:cxnSp>
        <p:nvCxnSpPr>
          <p:cNvPr id="34" name="Straight Connector 2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 descr="Obraz zawierający osoba, ubrania, w pomieszczeniu, cięcie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FB784FA2-BD88-08C8-8DE0-0A9B98D5A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9" r="19667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4983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319</Words>
  <Application>Microsoft Office PowerPoint</Application>
  <PresentationFormat>Panoramiczny</PresentationFormat>
  <Paragraphs>37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Roboto</vt:lpstr>
      <vt:lpstr>Motyw pakietu Office</vt:lpstr>
      <vt:lpstr>Rynek Kryptowalut</vt:lpstr>
      <vt:lpstr>Czym są kryptowaluty?</vt:lpstr>
      <vt:lpstr>Czym jest Bitcoin?</vt:lpstr>
      <vt:lpstr>Podstawy  użytkowania</vt:lpstr>
      <vt:lpstr>Giełda </vt:lpstr>
      <vt:lpstr>Portfele</vt:lpstr>
      <vt:lpstr>Transakcje</vt:lpstr>
      <vt:lpstr>Zagrożenia </vt:lpstr>
      <vt:lpstr>Regulacje prawne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Kornelia Cysewska</dc:creator>
  <cp:lastModifiedBy>Jakub Danilkiewicz</cp:lastModifiedBy>
  <cp:revision>2</cp:revision>
  <dcterms:created xsi:type="dcterms:W3CDTF">2025-03-29T12:36:00Z</dcterms:created>
  <dcterms:modified xsi:type="dcterms:W3CDTF">2025-03-29T23:11:35Z</dcterms:modified>
</cp:coreProperties>
</file>